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405" t="35191" r="56641" b="22481"/>
          <a:stretch>
            <a:fillRect/>
          </a:stretch>
        </p:blipFill>
        <p:spPr bwMode="auto">
          <a:xfrm>
            <a:off x="0" y="476672"/>
            <a:ext cx="9170135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l="2958" t="44182" r="54427" b="30553"/>
          <a:stretch>
            <a:fillRect/>
          </a:stretch>
        </p:blipFill>
        <p:spPr bwMode="auto">
          <a:xfrm>
            <a:off x="971600" y="188640"/>
            <a:ext cx="74888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/>
          <a:srcRect l="6400" t="47659" r="69660" b="29372"/>
          <a:stretch>
            <a:fillRect/>
          </a:stretch>
        </p:blipFill>
        <p:spPr bwMode="auto">
          <a:xfrm>
            <a:off x="0" y="1484784"/>
            <a:ext cx="280336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print"/>
          <a:srcRect l="6279" t="43066" r="62729" b="26419"/>
          <a:stretch>
            <a:fillRect/>
          </a:stretch>
        </p:blipFill>
        <p:spPr bwMode="auto">
          <a:xfrm>
            <a:off x="5761947" y="2420888"/>
            <a:ext cx="3382053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/>
          <a:srcRect l="5725" t="48972" r="58301" b="33309"/>
          <a:stretch>
            <a:fillRect/>
          </a:stretch>
        </p:blipFill>
        <p:spPr bwMode="auto">
          <a:xfrm>
            <a:off x="1691680" y="2852936"/>
            <a:ext cx="4320480" cy="1196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 cstate="print"/>
          <a:srcRect l="4065" t="39129" r="56087" b="21497"/>
          <a:stretch>
            <a:fillRect/>
          </a:stretch>
        </p:blipFill>
        <p:spPr bwMode="auto">
          <a:xfrm>
            <a:off x="2483768" y="4217707"/>
            <a:ext cx="4752528" cy="26402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3512" t="39129" r="56088" b="32325"/>
          <a:stretch>
            <a:fillRect/>
          </a:stretch>
        </p:blipFill>
        <p:spPr bwMode="auto">
          <a:xfrm>
            <a:off x="683568" y="188640"/>
            <a:ext cx="6516216" cy="2588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/>
          <a:srcRect l="2958" t="38144" r="55534" b="23466"/>
          <a:stretch>
            <a:fillRect/>
          </a:stretch>
        </p:blipFill>
        <p:spPr bwMode="auto">
          <a:xfrm>
            <a:off x="971600" y="2852935"/>
            <a:ext cx="6696744" cy="348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3512" t="38144" r="54981" b="28388"/>
          <a:stretch>
            <a:fillRect/>
          </a:stretch>
        </p:blipFill>
        <p:spPr bwMode="auto">
          <a:xfrm>
            <a:off x="1187624" y="0"/>
            <a:ext cx="6984776" cy="3166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 l="4619" t="39129" r="55534" b="22481"/>
          <a:stretch>
            <a:fillRect/>
          </a:stretch>
        </p:blipFill>
        <p:spPr bwMode="auto">
          <a:xfrm>
            <a:off x="1259632" y="2996952"/>
            <a:ext cx="6624736" cy="358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4618" t="38144" r="56088" b="26419"/>
          <a:stretch>
            <a:fillRect/>
          </a:stretch>
        </p:blipFill>
        <p:spPr bwMode="auto">
          <a:xfrm>
            <a:off x="1475656" y="0"/>
            <a:ext cx="6552728" cy="3322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 l="2958" t="39129" r="54981" b="21497"/>
          <a:stretch>
            <a:fillRect/>
          </a:stretch>
        </p:blipFill>
        <p:spPr bwMode="auto">
          <a:xfrm>
            <a:off x="1043608" y="3068959"/>
            <a:ext cx="6768752" cy="3562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958" t="39129" r="58855" b="28387"/>
          <a:stretch>
            <a:fillRect/>
          </a:stretch>
        </p:blipFill>
        <p:spPr bwMode="auto">
          <a:xfrm>
            <a:off x="1403648" y="260648"/>
            <a:ext cx="6192688" cy="29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 l="2405" t="39129" r="56641" b="21497"/>
          <a:stretch>
            <a:fillRect/>
          </a:stretch>
        </p:blipFill>
        <p:spPr bwMode="auto">
          <a:xfrm>
            <a:off x="1331639" y="3068960"/>
            <a:ext cx="7009723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692696"/>
            <a:ext cx="594015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 </a:t>
            </a: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Технология продуктивного чтения как средство формирования читательской грамотности обучающихся 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3068960"/>
            <a:ext cx="7128792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Цель технологии: </a:t>
            </a:r>
          </a:p>
          <a:p>
            <a:r>
              <a:rPr lang="ru-RU" sz="2400" b="1" i="1" dirty="0" smtClean="0"/>
              <a:t>формирование читательской компетенции школьника. В начальной школе необходимо заложить основы формирования грамотного читателя, у которого есть стойкая привычка к чтению, знающий книги, умеющий их самостоятельно выбирать. </a:t>
            </a:r>
            <a:endParaRPr lang="ru-RU" sz="2400" b="1" i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332656"/>
            <a:ext cx="624644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32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3 этапа работы с текстом </a:t>
            </a:r>
            <a:endParaRPr lang="ru-RU" sz="32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66843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2800" b="1" dirty="0" smtClean="0">
                <a:solidFill>
                  <a:srgbClr val="FF0000"/>
                </a:solidFill>
              </a:rPr>
              <a:t> I этап. Работа с текстом до чтения. </a:t>
            </a:r>
          </a:p>
          <a:p>
            <a:endParaRPr lang="ru-RU" sz="2800" b="1" i="1" dirty="0" smtClean="0"/>
          </a:p>
          <a:p>
            <a:pPr marL="342900" indent="-342900">
              <a:buAutoNum type="arabicPeriod"/>
            </a:pPr>
            <a:r>
              <a:rPr lang="ru-RU" sz="2800" b="1" i="1" dirty="0" smtClean="0"/>
              <a:t>Антиципация (предвосхищение, предугадывание предстоящего чтения). </a:t>
            </a:r>
          </a:p>
          <a:p>
            <a:pPr marL="342900" indent="-342900"/>
            <a:endParaRPr lang="ru-RU" sz="2800" b="1" i="1" dirty="0" smtClean="0"/>
          </a:p>
          <a:p>
            <a:r>
              <a:rPr lang="ru-RU" sz="2800" b="1" i="1" dirty="0" smtClean="0"/>
              <a:t>2. Постановка целей урока с учетом общей (учебной, мотивационной, эмоциональной, психологической) готовности учащихся к работе.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48680"/>
            <a:ext cx="763284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II этап. Работа с текстом во время чтения</a:t>
            </a:r>
          </a:p>
          <a:p>
            <a:endParaRPr lang="ru-RU" sz="2800" dirty="0" smtClean="0">
              <a:solidFill>
                <a:srgbClr val="FF0000"/>
              </a:solidFill>
            </a:endParaRPr>
          </a:p>
          <a:p>
            <a:r>
              <a:rPr lang="ru-RU" sz="2800" b="1" i="1" dirty="0" smtClean="0"/>
              <a:t>1. Первичное чтение текста. </a:t>
            </a:r>
          </a:p>
          <a:p>
            <a:endParaRPr lang="ru-RU" sz="2800" b="1" i="1" dirty="0" smtClean="0"/>
          </a:p>
          <a:p>
            <a:r>
              <a:rPr lang="ru-RU" sz="2800" b="1" i="1" dirty="0" smtClean="0"/>
              <a:t>2. </a:t>
            </a:r>
            <a:r>
              <a:rPr lang="ru-RU" sz="2800" b="1" i="1" dirty="0" err="1" smtClean="0"/>
              <a:t>Перечитывание</a:t>
            </a:r>
            <a:r>
              <a:rPr lang="ru-RU" sz="2800" b="1" i="1" dirty="0" smtClean="0"/>
              <a:t> текста. </a:t>
            </a:r>
          </a:p>
          <a:p>
            <a:endParaRPr lang="ru-RU" sz="2800" b="1" i="1" dirty="0" smtClean="0"/>
          </a:p>
          <a:p>
            <a:r>
              <a:rPr lang="ru-RU" sz="2800" b="1" i="1" dirty="0" smtClean="0"/>
              <a:t>3. Беседа по содержанию текста</a:t>
            </a:r>
            <a:r>
              <a:rPr lang="ru-RU" dirty="0" smtClean="0"/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4077072"/>
            <a:ext cx="62263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III этап. Работа с текстом после чтения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581128"/>
            <a:ext cx="8064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На этом этапе происходит коллективное обсуждение прочитанного, дискуссия; соотнесение читательских интерпретаций (истолкований, оценок) произведения с авторской позицией; выявление и формулирование основной идеи текста или совокупности его главных смыслов. 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2156" y="1052736"/>
            <a:ext cx="904184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>
                    <a:lumMod val="75000"/>
                  </a:schemeClr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внимание!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>
                  <a:lumMod val="75000"/>
                </a:schemeClr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2708920"/>
            <a:ext cx="646246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Люди перестают мыслить,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когда перестают читать. </a:t>
            </a:r>
          </a:p>
          <a:p>
            <a:r>
              <a:rPr lang="ru-RU" sz="2800" b="1" i="1" dirty="0" smtClean="0">
                <a:solidFill>
                  <a:srgbClr val="FF0000"/>
                </a:solidFill>
              </a:rPr>
              <a:t>(Д.Дидро) 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405" t="35191" r="57194" b="23466"/>
          <a:stretch>
            <a:fillRect/>
          </a:stretch>
        </p:blipFill>
        <p:spPr bwMode="auto">
          <a:xfrm>
            <a:off x="7557" y="620688"/>
            <a:ext cx="9136443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404" t="38144" r="54981" b="21497"/>
          <a:stretch>
            <a:fillRect/>
          </a:stretch>
        </p:blipFill>
        <p:spPr bwMode="auto">
          <a:xfrm>
            <a:off x="68865" y="476672"/>
            <a:ext cx="9075135" cy="483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851" t="36176" r="54981" b="23465"/>
          <a:stretch>
            <a:fillRect/>
          </a:stretch>
        </p:blipFill>
        <p:spPr bwMode="auto">
          <a:xfrm>
            <a:off x="179512" y="215412"/>
            <a:ext cx="5976664" cy="3141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405" t="36176" r="54427" b="21497"/>
          <a:stretch>
            <a:fillRect/>
          </a:stretch>
        </p:blipFill>
        <p:spPr bwMode="auto">
          <a:xfrm>
            <a:off x="2627784" y="3356992"/>
            <a:ext cx="6048672" cy="3334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58" t="38144" r="54981" b="21497"/>
          <a:stretch>
            <a:fillRect/>
          </a:stretch>
        </p:blipFill>
        <p:spPr bwMode="auto">
          <a:xfrm>
            <a:off x="395536" y="908720"/>
            <a:ext cx="8542608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405" t="38144" r="54427" b="22481"/>
          <a:stretch>
            <a:fillRect/>
          </a:stretch>
        </p:blipFill>
        <p:spPr bwMode="auto">
          <a:xfrm>
            <a:off x="157401" y="836712"/>
            <a:ext cx="8986599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2958" t="39129" r="54981" b="22481"/>
          <a:stretch>
            <a:fillRect/>
          </a:stretch>
        </p:blipFill>
        <p:spPr bwMode="auto">
          <a:xfrm>
            <a:off x="323528" y="332656"/>
            <a:ext cx="6012160" cy="308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 l="2958" t="39129" r="54981" b="22481"/>
          <a:stretch>
            <a:fillRect/>
          </a:stretch>
        </p:blipFill>
        <p:spPr bwMode="auto">
          <a:xfrm>
            <a:off x="2339752" y="3277404"/>
            <a:ext cx="6048672" cy="3103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4065" t="39129" r="55534" b="22481"/>
          <a:stretch>
            <a:fillRect/>
          </a:stretch>
        </p:blipFill>
        <p:spPr bwMode="auto">
          <a:xfrm>
            <a:off x="1979712" y="188640"/>
            <a:ext cx="525658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 l="2958" t="39129" r="54981" b="21497"/>
          <a:stretch>
            <a:fillRect/>
          </a:stretch>
        </p:blipFill>
        <p:spPr bwMode="auto">
          <a:xfrm>
            <a:off x="971600" y="2924944"/>
            <a:ext cx="6984776" cy="3676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2405" t="35191" r="54427" b="21497"/>
          <a:stretch>
            <a:fillRect/>
          </a:stretch>
        </p:blipFill>
        <p:spPr bwMode="auto">
          <a:xfrm>
            <a:off x="0" y="620687"/>
            <a:ext cx="9144000" cy="5158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84</TotalTime>
  <Words>177</Words>
  <Application>Microsoft Office PowerPoint</Application>
  <PresentationFormat>Экран (4:3)</PresentationFormat>
  <Paragraphs>27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Официальная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9</cp:revision>
  <dcterms:created xsi:type="dcterms:W3CDTF">2022-02-13T15:02:02Z</dcterms:created>
  <dcterms:modified xsi:type="dcterms:W3CDTF">2022-02-20T13:12:27Z</dcterms:modified>
</cp:coreProperties>
</file>